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8" r:id="rId14"/>
    <p:sldId id="279" r:id="rId15"/>
    <p:sldId id="280" r:id="rId16"/>
    <p:sldId id="269" r:id="rId17"/>
    <p:sldId id="281" r:id="rId18"/>
    <p:sldId id="283" r:id="rId19"/>
    <p:sldId id="284" r:id="rId20"/>
    <p:sldId id="282" r:id="rId21"/>
    <p:sldId id="28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77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10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39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970E-B647-89EF-CB29-4F535A63A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51698-B5F1-42FC-2FF2-8FC7BF48F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93A66-A45D-C672-5ED5-978B9B637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83EAD-C1C4-E43B-B86F-B0CE06ECC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07B13-7FB6-3B0C-CCD6-9483B2DD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13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C672-2092-37DD-1B52-08C5C4451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416AF-E9FE-5395-F668-EB09F14F8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D7CC9-E2D4-2F6C-12A9-8FAFC637F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FDD93-02ED-31FA-4FEF-91FA2F65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9A51C-F1FD-97A6-3E02-F5A586936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30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93AD4-CAAD-AC2C-D420-D8568E37C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5F0EC-E4C9-AE86-CB13-515D9A195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5C70C-5D70-F6D2-F89F-D7AC5CDB7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27B53-E386-873E-AFA6-B454307E6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E3223-CA0E-A7E1-9034-593F39E0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08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8C85D-5461-D12A-ABD4-D2F6C7A2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CDBC7-FE76-9E45-E1A8-4FD66BC1C5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DDC9A-841E-C588-35D7-062A08A6F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AA9F8-BBEB-3505-C1E0-08D06A2BA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107DA-0C45-57CA-20CB-AA0D16D67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15A7C-39EA-6472-1260-36F675E2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79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B51C-B9ED-0EAE-71FA-ECAD37249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6F89B-65E2-091D-B290-38B16A673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58A56D-8EE4-D777-E82C-BA31073E2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94584A-FC78-AFEF-F77B-AB6FDD92F2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CB4463-FFA3-A565-C3D8-94A7F0284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58C850-4E34-C7F1-04DC-B9F9A0509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AEAD90-2408-F24B-F385-9892E3BAA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E63B84-3333-16B1-6A48-F01CF4E0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60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94169-E99B-B100-A839-DE82DD1C3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73CB46-FF4F-8620-143B-6C831367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3366B0-2D5F-63AC-870D-729DFFF2F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FA3C6-E60D-FDBC-EA1C-6D14309E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113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27E343-2000-625F-34D7-C31AAA7A4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8B74-C100-EE28-7480-5215AEBA3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4C9F0-24C7-2EB7-C297-D3A50E43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35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C3BB-D734-A2AF-B6A4-284D9CB35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F314C-6A37-77ED-E307-9994A5469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B618E-1891-82B4-A778-419631981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7D5C3-1AA7-58E9-240B-4E09FC130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36B57-38D7-6211-7290-D016FC0A9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C240C6-BFA3-9F69-CF5A-AA75A0E8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34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27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3533C-95E2-904A-7647-7BD605D6E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D19B9B-E0C0-EC36-D6C5-A95B7FE10A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3225F-09C3-6656-6627-6BA1A9708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7FD6E-4647-5C67-6AA8-EB6D30843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1AC01-BC3B-BA62-9C4A-8A4614DD9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02501-5EBB-15DB-C57C-9C05D7CE7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496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BBBE2-301A-356A-F664-FCA25D241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02D5CD-3326-699D-77E1-7C070299A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327A8-57A9-B5EF-E9E2-3F69D7A64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413D9-B224-4A65-8F55-2D281BFA6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65A2E-C346-85B5-D0AC-E34DA127D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296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6F01A8-706F-1DC4-488E-1D563E6A7F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8E192B-B4D4-B358-D1F3-E71459D59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BD01E-63BD-2C54-7DCE-07383E88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0010F-D1E3-BC3A-5FB8-509B4FF57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18E12-D21A-9106-7BAE-A97D607F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7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11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0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65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32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37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53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B0FA-A64E-4F8C-BE02-8B605C97565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54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AB48B0FA-A64E-4F8C-BE02-8B605C97565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D6E979E-3823-46E7-A936-8DBCE1F1B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3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368292-F22A-71B5-EECA-3E70F048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177C0-C1BA-4FA8-1442-7488D36A8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2D317-52E2-920D-F5D7-3BADED83B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E47FDA-AD9B-454B-875F-67334718054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9A3FD-6A43-1500-DC62-EAE8CDDBD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3B769-CB17-CFDA-9FD4-DC0AEAA09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prezentacja.s3.eu-central-1.amazonaws.com/Piotrus.jpg" TargetMode="Externa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74933-0F5D-BF92-E8FF-EDD063FDF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 fontScale="90000"/>
          </a:bodyPr>
          <a:lstStyle/>
          <a:p>
            <a:pPr algn="l"/>
            <a:r>
              <a:rPr lang="pl-PL" sz="5400" dirty="0"/>
              <a:t>Framework </a:t>
            </a:r>
            <a:r>
              <a:rPr lang="pl-PL" sz="5400" dirty="0" err="1"/>
              <a:t>Kivy</a:t>
            </a:r>
            <a:br>
              <a:rPr lang="pl-PL" sz="5400" dirty="0"/>
            </a:br>
            <a:r>
              <a:rPr lang="pl-PL" sz="5400" dirty="0"/>
              <a:t>Dlaczego </a:t>
            </a:r>
            <a:r>
              <a:rPr lang="pl-PL" sz="5400" dirty="0" err="1"/>
              <a:t>Kivy</a:t>
            </a:r>
            <a:r>
              <a:rPr lang="pl-PL" sz="5400" dirty="0"/>
              <a:t>?</a:t>
            </a:r>
            <a:endParaRPr lang="en-US" sz="5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88067-9C55-826B-1563-887D5418D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35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AA334-6686-3D26-CFCA-628E4BF98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87046"/>
          </a:xfrm>
        </p:spPr>
        <p:txBody>
          <a:bodyPr/>
          <a:lstStyle/>
          <a:p>
            <a:pPr algn="ctr"/>
            <a:r>
              <a:rPr lang="pl-PL" dirty="0"/>
              <a:t>Baza pod działanie aplikacji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994701F-29EB-B63B-2F7D-2EA80D0B9E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19504" y="982739"/>
            <a:ext cx="3323253" cy="547842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kivy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kivy.require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'1.10.0'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kivy.app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App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kivy.uix.button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Label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Inherit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Kivy's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App class which represents the window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for our widgets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HelloKivy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inherits all the fields and methods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from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Kivy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HelloKivy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(App):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This returns the content we want in the window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build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Return a label widget with Hello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Kivy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Label(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text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"Hello Geeks"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helloKivy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HelloKivy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helloKivy.run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3ECAA5-8FA9-730B-B789-5E2F687B4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9" t="677" r="1188" b="2212"/>
          <a:stretch/>
        </p:blipFill>
        <p:spPr>
          <a:xfrm>
            <a:off x="5962261" y="1088346"/>
            <a:ext cx="4721290" cy="5356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7595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E20E2-1B9C-CBDE-0A6E-824A4A14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Jak korzystać ze </a:t>
            </a:r>
            <a:r>
              <a:rPr lang="pl-PL" dirty="0" err="1"/>
              <a:t>screen</a:t>
            </a:r>
            <a:r>
              <a:rPr lang="pl-PL" dirty="0"/>
              <a:t>-managera?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113D9F4-CB42-9CCB-353B-098CECC9D6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1111320"/>
            <a:ext cx="3852672" cy="513986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build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Builder.load_file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LoginScreen.kv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Builder.load_file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RegistrationScreen.kv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Builder.load_file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SetLogin.kv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Builder.load_file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MojeKontoScreen.kv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Builder.load_file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MyFlashcardsScreen.kv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Builder.load_file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CreateFlashcardsScreen.kv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Builder.load_file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ImportFlashcardsScreen.kv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Builder.load_file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EditFlashcardsScreen.kv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Builder.load_file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FlashcardCreationScreen.kv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Builder.load_file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LearningScreen.kv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ScreenManager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LoginScreen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'login'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RegistrationScreen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'registration'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SetLogin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set_login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MainScreen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'main'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MojeKontoScreen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moje_konto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MyFlashcardsScreen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my_flashcards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CreateFlashcardsScreen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create_flashcards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ImportFlashcardsScreen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import_flashcards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EditFlashcardsScreen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edit_flashcards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MyFlashcardsScreen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my_flashcards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FlashcardCreationScreen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flashcards_creation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sm.add_widget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LearningScreen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learning_screen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sm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3F872E6-B14B-5BF6-DA9A-BC57C277F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5304" y="1343818"/>
            <a:ext cx="4806696" cy="452431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MyButton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text: 'Create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flashcards'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size_hint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0.6, 0.1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pos_hint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{'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center_x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': 0.5, 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center_y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': 0.2935}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background_color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0, 0, 0, 0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font_size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min(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self.height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* 0.4,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self.width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* 0.09)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canvas.before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Color: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rgba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self.bgc_create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RoundedRectangle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size: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self.size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pos: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self.pos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radius: 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self.height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/ 2.2, 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on_press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self.bgc_create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self.background_down_color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on_release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self.bgc_create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[173/255, 216/255, 230/255, 1]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app.change_screen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create_flashcards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722DFB-BFB4-4B21-B0F7-11E5C9615513}"/>
              </a:ext>
            </a:extLst>
          </p:cNvPr>
          <p:cNvSpPr txBox="1">
            <a:spLocks/>
          </p:cNvSpPr>
          <p:nvPr/>
        </p:nvSpPr>
        <p:spPr>
          <a:xfrm>
            <a:off x="3852672" y="1253331"/>
            <a:ext cx="3532632" cy="4997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 err="1"/>
              <a:t>ScreenManager</a:t>
            </a:r>
            <a:r>
              <a:rPr lang="pl-PL" dirty="0"/>
              <a:t> zdefiniowany w głównej metodzie </a:t>
            </a:r>
            <a:r>
              <a:rPr lang="pl-PL" dirty="0" err="1"/>
              <a:t>build</a:t>
            </a:r>
            <a:r>
              <a:rPr lang="pl-PL" dirty="0"/>
              <a:t> pozwala na przejścia do innych ekranów aplikacji, co jest podstawą tworzenia aplikacji z wykorzystaniem </a:t>
            </a:r>
            <a:r>
              <a:rPr lang="pl-PL" dirty="0" err="1"/>
              <a:t>frameworku</a:t>
            </a:r>
            <a:r>
              <a:rPr lang="pl-PL" dirty="0"/>
              <a:t> </a:t>
            </a:r>
            <a:r>
              <a:rPr lang="pl-PL" dirty="0" err="1"/>
              <a:t>Kivy</a:t>
            </a:r>
            <a:r>
              <a:rPr lang="pl-PL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112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1303C669-E66A-4A05-71F4-15558B633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600" b="1" dirty="0"/>
              <a:t>Co to jest chmura ?</a:t>
            </a:r>
            <a:br>
              <a:rPr lang="pl-PL" sz="3600" b="1" dirty="0"/>
            </a:br>
            <a:endParaRPr lang="pl-PL" sz="3600" b="1" dirty="0"/>
          </a:p>
        </p:txBody>
      </p:sp>
      <p:pic>
        <p:nvPicPr>
          <p:cNvPr id="9" name="Symbol zastępczy obrazu 8" descr="Obraz zawierający zrzut ekranu, technologia&#10;&#10;Opis wygenerowany automatycznie">
            <a:extLst>
              <a:ext uri="{FF2B5EF4-FFF2-40B4-BE49-F238E27FC236}">
                <a16:creationId xmlns:a16="http://schemas.microsoft.com/office/drawing/2014/main" id="{3BFCCCB5-2A36-99B4-4CCE-E3047008E6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5" r="7785"/>
          <a:stretch>
            <a:fillRect/>
          </a:stretch>
        </p:blipFill>
        <p:spPr/>
      </p:pic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8DFC46DE-0A31-64CB-6CDE-EBE11E28F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pl-PL" sz="2400" i="0" u="none" strike="noStrike" dirty="0">
                <a:solidFill>
                  <a:srgbClr val="000000"/>
                </a:solidFill>
                <a:effectLst/>
                <a:latin typeface="Roboto" panose="020F0502020204030204" pitchFamily="2" charset="0"/>
              </a:rPr>
              <a:t>Chmura internetowa, znana również jako "</a:t>
            </a:r>
            <a:r>
              <a:rPr lang="pl-PL" sz="2400" i="0" u="none" strike="noStrike" dirty="0" err="1">
                <a:solidFill>
                  <a:srgbClr val="000000"/>
                </a:solidFill>
                <a:effectLst/>
                <a:latin typeface="Roboto" panose="020F0502020204030204" pitchFamily="2" charset="0"/>
              </a:rPr>
              <a:t>cloud</a:t>
            </a:r>
            <a:r>
              <a:rPr lang="pl-PL" sz="2400" i="0" u="none" strike="noStrike" dirty="0">
                <a:solidFill>
                  <a:srgbClr val="000000"/>
                </a:solidFill>
                <a:effectLst/>
                <a:latin typeface="Roboto" panose="020F0502020204030204" pitchFamily="2" charset="0"/>
              </a:rPr>
              <a:t> </a:t>
            </a:r>
            <a:r>
              <a:rPr lang="pl-PL" sz="2400" i="0" u="none" strike="noStrike" dirty="0" err="1">
                <a:solidFill>
                  <a:srgbClr val="000000"/>
                </a:solidFill>
                <a:effectLst/>
                <a:latin typeface="Roboto" panose="020F0502020204030204" pitchFamily="2" charset="0"/>
              </a:rPr>
              <a:t>computing</a:t>
            </a:r>
            <a:r>
              <a:rPr lang="pl-PL" sz="2400" i="0" u="none" strike="noStrike" dirty="0">
                <a:solidFill>
                  <a:srgbClr val="000000"/>
                </a:solidFill>
                <a:effectLst/>
                <a:latin typeface="Roboto" panose="020F0502020204030204" pitchFamily="2" charset="0"/>
              </a:rPr>
              <a:t>", to model dostarczania usług komputerowych poprzez </a:t>
            </a:r>
            <a:r>
              <a:rPr lang="pl-PL" sz="2400" i="0" u="none" strike="noStrike" dirty="0" err="1">
                <a:solidFill>
                  <a:srgbClr val="000000"/>
                </a:solidFill>
                <a:effectLst/>
                <a:latin typeface="Roboto" panose="020F0502020204030204" pitchFamily="2" charset="0"/>
              </a:rPr>
              <a:t>internet</a:t>
            </a:r>
            <a:r>
              <a:rPr lang="pl-PL" sz="2400" i="0" u="none" strike="noStrike" dirty="0">
                <a:solidFill>
                  <a:srgbClr val="000000"/>
                </a:solidFill>
                <a:effectLst/>
                <a:latin typeface="Roboto" panose="020F0502020204030204" pitchFamily="2" charset="0"/>
              </a:rPr>
              <a:t>.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2531665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ymbol zastępczy obrazu 5" descr="Obraz zawierający zrzut ekranu, krąg, diagram, linia&#10;&#10;Opis wygenerowany automatycznie">
            <a:extLst>
              <a:ext uri="{FF2B5EF4-FFF2-40B4-BE49-F238E27FC236}">
                <a16:creationId xmlns:a16="http://schemas.microsoft.com/office/drawing/2014/main" id="{1C69FD1B-7368-552E-0212-FA95F09B4AC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9" r="1243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F723C7F-475C-57BA-9C7F-F1890FF0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i="0" u="none" strike="noStrike">
                <a:effectLst/>
              </a:rPr>
              <a:t>Jak działa chmura ?</a:t>
            </a:r>
            <a:br>
              <a:rPr lang="en-US" sz="4000" b="1" i="0" u="none" strike="noStrike">
                <a:effectLst/>
              </a:rPr>
            </a:br>
            <a:endParaRPr lang="en-US" sz="4000" b="1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C12D220-626F-9D40-67D5-D757625634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i="0" u="none" strike="noStrike">
                <a:effectLst/>
              </a:rPr>
              <a:t>Chmura internetowa działa podobnie jak pendrive. Pamięć USB podłączamy do komputera, zgrywamy swoje pliki, odłączamy urządzenie i przechowujemy je. </a:t>
            </a:r>
            <a:r>
              <a:rPr lang="en-US" sz="2000"/>
              <a:t>Ale j</a:t>
            </a:r>
            <a:r>
              <a:rPr lang="en-US" sz="2000" i="0" u="none" strike="noStrike">
                <a:effectLst/>
              </a:rPr>
              <a:t>ak to się dzieje  w chmurze?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57219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4EF6149-7732-31C8-9278-C07A08BD3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i="0" u="none" strike="noStrike" dirty="0" err="1">
                <a:effectLst/>
              </a:rPr>
              <a:t>Czym</a:t>
            </a:r>
            <a:r>
              <a:rPr lang="en-US" b="1" i="0" u="none" strike="noStrike" dirty="0">
                <a:effectLst/>
              </a:rPr>
              <a:t> jest AWS (Amazon Web Services)?</a:t>
            </a:r>
            <a:endParaRPr lang="en-US" b="1" dirty="0"/>
          </a:p>
        </p:txBody>
      </p:sp>
      <p:sp>
        <p:nvSpPr>
          <p:cNvPr id="103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367A978-5890-7460-4245-AAE8DFBBF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i="0" u="none" strike="noStrike">
                <a:effectLst/>
              </a:rPr>
              <a:t>Amazon Web Services (AWS) to niezwykle wszechstronna platforma chmurowa, wyróżniająca się bogatym spektrum usług i produktów, opartych głównie na przetwarzaniu danych w modelu Cloud Computing.</a:t>
            </a:r>
            <a:endParaRPr lang="en-US" sz="2200"/>
          </a:p>
        </p:txBody>
      </p:sp>
      <p:pic>
        <p:nvPicPr>
          <p:cNvPr id="1028" name="Picture 4" descr="Amazon Web Services">
            <a:extLst>
              <a:ext uri="{FF2B5EF4-FFF2-40B4-BE49-F238E27FC236}">
                <a16:creationId xmlns:a16="http://schemas.microsoft.com/office/drawing/2014/main" id="{80483AAB-48F5-3C48-C43C-9E6593C3CE02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 r="-1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105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1" name="Rectangle 513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8E793CA-532C-0A60-A2A5-DAF61D39A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Jak </a:t>
            </a:r>
            <a:r>
              <a:rPr lang="en-US" sz="5000" b="1" i="0" u="none" strike="noStrike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zacząć</a:t>
            </a:r>
            <a:r>
              <a:rPr lang="en-US" sz="50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z AWS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4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A17488C-04AA-41DC-1C7D-EEA92626A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 i="0" u="none" strike="noStrike" dirty="0" err="1">
                <a:effectLst/>
              </a:rPr>
              <a:t>Rozpoczęcie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przygody</a:t>
            </a:r>
            <a:r>
              <a:rPr lang="en-US" sz="2800" i="0" u="none" strike="noStrike" dirty="0">
                <a:effectLst/>
              </a:rPr>
              <a:t> z AWS </a:t>
            </a:r>
            <a:r>
              <a:rPr lang="en-US" sz="2800" i="0" u="none" strike="noStrike" dirty="0" err="1">
                <a:effectLst/>
              </a:rPr>
              <a:t>wymaga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pewnego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przygotowania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i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zrozumienia</a:t>
            </a:r>
            <a:r>
              <a:rPr lang="en-US" sz="2800" i="0" u="none" strike="noStrike" dirty="0">
                <a:effectLst/>
              </a:rPr>
              <a:t> platformy. </a:t>
            </a:r>
            <a:r>
              <a:rPr lang="en-US" sz="2800" i="0" u="none" strike="noStrike" dirty="0" err="1">
                <a:effectLst/>
              </a:rPr>
              <a:t>Świetnym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sposobem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na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naukę</a:t>
            </a:r>
            <a:r>
              <a:rPr lang="en-US" sz="2800" i="0" u="none" strike="noStrike" dirty="0">
                <a:effectLst/>
              </a:rPr>
              <a:t> jest </a:t>
            </a:r>
            <a:r>
              <a:rPr lang="en-US" sz="2800" i="0" u="none" strike="noStrike" dirty="0" err="1">
                <a:effectLst/>
              </a:rPr>
              <a:t>ukończenie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kursów</a:t>
            </a:r>
            <a:r>
              <a:rPr lang="en-US" sz="2800" i="0" u="none" strike="noStrike" dirty="0">
                <a:effectLst/>
              </a:rPr>
              <a:t> online </a:t>
            </a:r>
            <a:r>
              <a:rPr lang="en-US" sz="2800" i="0" u="none" strike="noStrike" dirty="0" err="1">
                <a:effectLst/>
              </a:rPr>
              <a:t>oferowanych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przez</a:t>
            </a:r>
            <a:r>
              <a:rPr lang="en-US" sz="2800" i="0" u="none" strike="noStrike" dirty="0">
                <a:effectLst/>
              </a:rPr>
              <a:t> Amazon</a:t>
            </a:r>
            <a:r>
              <a:rPr lang="pl-PL" sz="2800" i="0" u="none" strike="noStrike" dirty="0">
                <a:effectLst/>
              </a:rPr>
              <a:t>.</a:t>
            </a:r>
            <a:endParaRPr lang="en-US" sz="2800" dirty="0"/>
          </a:p>
        </p:txBody>
      </p:sp>
      <p:pic>
        <p:nvPicPr>
          <p:cNvPr id="5126" name="Picture 6" descr="How to Apply for AWS Educate - Edu Email Shop">
            <a:extLst>
              <a:ext uri="{FF2B5EF4-FFF2-40B4-BE49-F238E27FC236}">
                <a16:creationId xmlns:a16="http://schemas.microsoft.com/office/drawing/2014/main" id="{D4742E97-4CD5-6E74-5495-78D5A2A574E1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3" b="2623"/>
          <a:stretch>
            <a:fillRect/>
          </a:stretch>
        </p:blipFill>
        <p:spPr bwMode="auto">
          <a:xfrm>
            <a:off x="6099048" y="1273754"/>
            <a:ext cx="5458968" cy="431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6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EBE04D8-49A6-240D-E114-36CF3422F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Omówienie usług z AWS </a:t>
            </a:r>
            <a:r>
              <a:rPr lang="pl-PL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Free</a:t>
            </a:r>
            <a:r>
              <a:rPr lang="pl-PL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Tier</a:t>
            </a:r>
            <a:r>
              <a:rPr lang="pl-PL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na naszym przykładzie</a:t>
            </a:r>
            <a:br>
              <a:rPr lang="pl-PL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pl-PL" sz="2800" b="1" dirty="0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CAE0F4AF-09A8-2E33-3C49-45289A1BD3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AWS </a:t>
            </a:r>
            <a:r>
              <a:rPr lang="pl-PL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Cognito</a:t>
            </a:r>
            <a:r>
              <a:rPr lang="pl-PL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usługa AWS zapewniająca zarządzanie tożsamościami i dostępem do zasobów, idealnie nadająca się do aplikacji takich jak Flanki, gdzie wymagane jest bezpieczne logowanie i autentykacja użytkowników</a:t>
            </a:r>
            <a:r>
              <a:rPr lang="pl-PL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pl-PL" sz="2800" b="0" dirty="0">
              <a:effectLst/>
            </a:endParaRPr>
          </a:p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6D06F94-B58C-D4A1-5D4A-30924E0F81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Etapy Konfiguracji AWS </a:t>
            </a:r>
            <a:r>
              <a:rPr lang="pl-PL" sz="20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Cognito</a:t>
            </a:r>
            <a:r>
              <a:rPr lang="pl-PL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l-PL" sz="200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Tworzenie Puli Użytkowników (User </a:t>
            </a:r>
            <a:r>
              <a:rPr lang="pl-PL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Pool</a:t>
            </a: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pl-PL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Pula użytkowników w </a:t>
            </a:r>
            <a:r>
              <a:rPr lang="pl-PL" sz="160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Cognito</a:t>
            </a:r>
            <a:r>
              <a:rPr lang="pl-PL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służy jako katalog, który można skonfigurować i zarządzać. Obejmuje to: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Metody Autoryzacji</a:t>
            </a:r>
            <a:endParaRPr lang="pl-PL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Weryfikacja i Uwierzytelnianie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Polityka Hasła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Atrybuty Użytkownika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b="1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pl-PL" sz="18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Role i Polityki Bezpieczeństwa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Role IAM</a:t>
            </a:r>
            <a:endParaRPr lang="pl-PL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Grupy Użytkowników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 Integracja z Aplikacją SDK i API: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17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AWS oferuje SDK (np. AWS SDK dla </a:t>
            </a:r>
            <a:r>
              <a:rPr lang="pl-PL" sz="170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Pythona</a:t>
            </a:r>
            <a:r>
              <a:rPr lang="pl-PL" sz="17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Boto3)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170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Tokeny</a:t>
            </a:r>
            <a:r>
              <a:rPr lang="pl-PL" sz="17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Bezpieczeństwa</a:t>
            </a:r>
            <a:endParaRPr lang="pl-PL" sz="1700" dirty="0">
              <a:effectLst/>
            </a:endParaRPr>
          </a:p>
          <a:p>
            <a:pPr marL="0" indent="0">
              <a:buNone/>
            </a:pPr>
            <a:br>
              <a:rPr lang="pl-PL" sz="1100" dirty="0"/>
            </a:br>
            <a:br>
              <a:rPr lang="pl-PL" sz="1800" dirty="0"/>
            </a:br>
            <a:br>
              <a:rPr lang="pl-PL" dirty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0837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DFDE9E91-7386-A536-EEAA-A0D0C8B96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14" y="101048"/>
            <a:ext cx="9867900" cy="3327952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9AF9A81E-3002-D9F0-4859-D0FEE3C8A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76" y="3429000"/>
            <a:ext cx="9782175" cy="332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11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BFC5270E-3BDE-2305-7B91-1EEE61070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0" u="none" strike="noStrike">
                <a:effectLst/>
              </a:rPr>
              <a:t>AWS S3</a:t>
            </a:r>
            <a:br>
              <a:rPr lang="en-US" b="1" i="0" u="none" strike="noStrike">
                <a:effectLst/>
              </a:rPr>
            </a:br>
            <a:endParaRPr lang="en-US"/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F4382E80-48A2-AE23-016A-CECB640044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551176"/>
            <a:ext cx="4085665" cy="359120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-228600">
              <a:buFont typeface="Arial" panose="020B0604020202020204" pitchFamily="34" charset="0"/>
              <a:buChar char="•"/>
            </a:pPr>
            <a:r>
              <a:rPr lang="en-US" sz="2000" i="0" u="none" strike="noStrike" dirty="0">
                <a:effectLst/>
              </a:rPr>
              <a:t>AWS S3 (Simple Storage Service) to </a:t>
            </a:r>
            <a:r>
              <a:rPr lang="en-US" sz="2000" i="0" u="none" strike="noStrike" dirty="0" err="1">
                <a:effectLst/>
              </a:rPr>
              <a:t>elastyczna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usługa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przechowywania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danych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oferowana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przez</a:t>
            </a:r>
            <a:r>
              <a:rPr lang="en-US" sz="2000" i="0" u="none" strike="noStrike" dirty="0">
                <a:effectLst/>
              </a:rPr>
              <a:t> Amazon Web Services, </a:t>
            </a:r>
            <a:r>
              <a:rPr lang="en-US" sz="2000" i="0" u="none" strike="noStrike" dirty="0" err="1">
                <a:effectLst/>
              </a:rPr>
              <a:t>która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umożliwia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przechowywanie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i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pobieranie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dowolnej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ilości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danych</a:t>
            </a:r>
            <a:r>
              <a:rPr lang="en-US" sz="2000" i="0" u="none" strike="noStrike" dirty="0">
                <a:effectLst/>
              </a:rPr>
              <a:t> z </a:t>
            </a:r>
            <a:r>
              <a:rPr lang="en-US" sz="2000" i="0" u="none" strike="noStrike" dirty="0" err="1">
                <a:effectLst/>
              </a:rPr>
              <a:t>dowolnego</a:t>
            </a:r>
            <a:r>
              <a:rPr lang="en-US" sz="2000" i="0" u="none" strike="noStrike" dirty="0">
                <a:effectLst/>
              </a:rPr>
              <a:t> </a:t>
            </a:r>
            <a:r>
              <a:rPr lang="en-US" sz="2000" i="0" u="none" strike="noStrike" dirty="0" err="1">
                <a:effectLst/>
              </a:rPr>
              <a:t>miejsca</a:t>
            </a:r>
            <a:r>
              <a:rPr lang="en-US" sz="2000" i="0" u="none" strike="noStrike" dirty="0">
                <a:effectLst/>
              </a:rPr>
              <a:t> w </a:t>
            </a:r>
            <a:r>
              <a:rPr lang="en-US" sz="2000" i="0" u="none" strike="noStrike" dirty="0" err="1">
                <a:effectLst/>
              </a:rPr>
              <a:t>internecie</a:t>
            </a:r>
            <a:r>
              <a:rPr lang="en-US" sz="2000" i="0" u="none" strike="noStrike" dirty="0">
                <a:effectLst/>
              </a:rPr>
              <a:t>.</a:t>
            </a:r>
            <a:endParaRPr lang="en-US" sz="2000" dirty="0"/>
          </a:p>
        </p:txBody>
      </p:sp>
      <p:pic>
        <p:nvPicPr>
          <p:cNvPr id="19" name="Picture 9" descr="Podświetlony panel serwerowni">
            <a:extLst>
              <a:ext uri="{FF2B5EF4-FFF2-40B4-BE49-F238E27FC236}">
                <a16:creationId xmlns:a16="http://schemas.microsoft.com/office/drawing/2014/main" id="{A6FDAA01-4CBA-32FD-0B9B-CE196C883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02" r="21533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24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9D9B331-68A2-D108-9216-B13B85B20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pl-PL" sz="4000" b="1" i="0" u="none" strike="noStrike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Co to jest Bucket w S3 ?</a:t>
            </a:r>
            <a:br>
              <a:rPr lang="pl-PL" sz="4000" b="1" i="0" u="none" strike="noStrike">
                <a:solidFill>
                  <a:srgbClr val="FFFFFF"/>
                </a:solidFill>
                <a:effectLst/>
                <a:latin typeface="Roboto" panose="02000000000000000000" pitchFamily="2" charset="0"/>
              </a:rPr>
            </a:br>
            <a:endParaRPr lang="pl-PL" sz="4000">
              <a:solidFill>
                <a:srgbClr val="FFFFFF"/>
              </a:solidFill>
            </a:endParaRPr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D8F591FB-E660-EBCE-471B-70F5B1261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pl-PL" sz="2000" b="0" i="0" u="none" strike="noStrike">
                <a:effectLst/>
                <a:latin typeface="Roboto" panose="02000000000000000000" pitchFamily="2" charset="0"/>
              </a:rPr>
              <a:t>Bucket</a:t>
            </a:r>
            <a:r>
              <a:rPr lang="pl-PL" sz="2000" b="0" i="0" u="none" strike="noStrike" dirty="0">
                <a:effectLst/>
                <a:latin typeface="Roboto" panose="02000000000000000000" pitchFamily="2" charset="0"/>
              </a:rPr>
              <a:t> w Amazon S3 można postrzegać jako globalny „folder” lub kontener, w którym przechowywane są obiekty (pliki). Każdy obiekt w S3 jest unikatowo identyfikowany przez klucz, który jest ścieżką do tego pliku w ramach </a:t>
            </a:r>
            <a:r>
              <a:rPr lang="pl-PL" sz="2000" b="0" i="0" u="none" strike="noStrike">
                <a:effectLst/>
                <a:latin typeface="Roboto" panose="02000000000000000000" pitchFamily="2" charset="0"/>
              </a:rPr>
              <a:t>bucketu</a:t>
            </a:r>
            <a:r>
              <a:rPr lang="pl-PL" sz="2000" b="0" i="0" u="none" strike="noStrike" dirty="0">
                <a:effectLst/>
                <a:latin typeface="Roboto" panose="02000000000000000000" pitchFamily="2" charset="0"/>
              </a:rPr>
              <a:t>.</a:t>
            </a:r>
            <a:endParaRPr lang="pl-PL" sz="2000" dirty="0"/>
          </a:p>
          <a:p>
            <a:endParaRPr lang="pl-PL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8A67767-C971-4320-7B8C-DBF7DFF08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b="1" i="0" u="none" strike="noStrike" dirty="0">
                <a:effectLst/>
                <a:latin typeface="Roboto" panose="02000000000000000000" pitchFamily="2" charset="0"/>
              </a:rPr>
              <a:t>Charakterystyki i Funkcje </a:t>
            </a:r>
            <a:r>
              <a:rPr lang="pl-PL" sz="2000" b="1" i="0" u="none" strike="noStrike">
                <a:effectLst/>
                <a:latin typeface="Roboto" panose="02000000000000000000" pitchFamily="2" charset="0"/>
              </a:rPr>
              <a:t>Bucketów</a:t>
            </a:r>
            <a:r>
              <a:rPr lang="pl-PL" sz="2000" b="1" dirty="0">
                <a:latin typeface="Roboto" panose="02000000000000000000" pitchFamily="2" charset="0"/>
              </a:rPr>
              <a:t>: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2000" i="0" u="none" strike="noStrike" dirty="0">
                <a:effectLst/>
                <a:latin typeface="Roboto" panose="02000000000000000000" pitchFamily="2" charset="0"/>
              </a:rPr>
              <a:t>Globalnie Unikatowe Nazwy</a:t>
            </a:r>
            <a:endParaRPr lang="pl-PL" sz="2000" dirty="0">
              <a:latin typeface="Roboto" panose="020000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2000" i="0" u="none" strike="noStrike" dirty="0">
                <a:effectLst/>
                <a:latin typeface="Roboto" panose="02000000000000000000" pitchFamily="2" charset="0"/>
              </a:rPr>
              <a:t>Nielimitowana Pojemność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l-PL" sz="2000" i="0" u="none" strike="noStrike" dirty="0">
                <a:effectLst/>
                <a:latin typeface="Roboto" panose="02000000000000000000" pitchFamily="2" charset="0"/>
              </a:rPr>
              <a:t>Dostęp przez URL</a:t>
            </a:r>
            <a:endParaRPr lang="pl-PL" sz="2000" dirty="0">
              <a:effectLst/>
            </a:endParaRPr>
          </a:p>
          <a:p>
            <a:pPr marL="0" indent="0">
              <a:buNone/>
            </a:pPr>
            <a:r>
              <a:rPr lang="pl-PL" sz="2000" dirty="0">
                <a:hlinkClick r:id="rId2"/>
              </a:rPr>
              <a:t>https://wwwprezentacja.s3.eu-central-1.amazonaws.com/Piotrus.jpg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032079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B4074-8A84-41A1-0D73-A76CDA440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124" y="1967265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i="0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Krzyżowa</a:t>
            </a:r>
            <a:r>
              <a:rPr lang="en-US" sz="2800" b="1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800" b="1" i="0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platformowość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Linux vs Windows vs Mac">
            <a:extLst>
              <a:ext uri="{FF2B5EF4-FFF2-40B4-BE49-F238E27FC236}">
                <a16:creationId xmlns:a16="http://schemas.microsoft.com/office/drawing/2014/main" id="{2D692047-929C-E274-FBA6-4B05CC66E0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4788" y="414340"/>
            <a:ext cx="6780700" cy="381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5B917E-82B6-55CF-B17B-2A4F90C27421}"/>
              </a:ext>
            </a:extLst>
          </p:cNvPr>
          <p:cNvSpPr txBox="1"/>
          <p:nvPr/>
        </p:nvSpPr>
        <p:spPr>
          <a:xfrm>
            <a:off x="5124788" y="4692872"/>
            <a:ext cx="685385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 err="1"/>
              <a:t>Kivy</a:t>
            </a:r>
            <a:r>
              <a:rPr lang="pl-PL" sz="2400" dirty="0"/>
              <a:t> umożliwia pisanie aplikacji raz, a następnie uruchamianie ich na wielu platformach, takich jak Windows, </a:t>
            </a:r>
            <a:r>
              <a:rPr lang="pl-PL" sz="2400" dirty="0" err="1"/>
              <a:t>macOS</a:t>
            </a:r>
            <a:r>
              <a:rPr lang="pl-PL" sz="2400" dirty="0"/>
              <a:t>, Linux, iOS i Android. Dzięki temu można osiągnąć większy zasięg użytkowników przy mniejszym nakładzie pracy.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0356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55AC196E-C65F-F754-2AF2-E6D212E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Teraz przejdziemy do pokazania i omówienia naszej aplikacji do tworzenia fiszek ‚Flanki’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D6BDA8B6-52D0-42CD-1BC3-5868B68A9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874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E023183-2970-EDEA-A5C6-DEB5368D5F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06424" y="2578066"/>
            <a:ext cx="10552176" cy="120032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clean_filename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(filename):</a:t>
            </a:r>
            <a:b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</a:b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filename 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re.sub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r'[\\/*?:"&lt;&gt;|]'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filename)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filename[: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100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868D1E-1AF9-E0A4-C908-7A65F92E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313431"/>
          </a:xfrm>
        </p:spPr>
        <p:txBody>
          <a:bodyPr/>
          <a:lstStyle/>
          <a:p>
            <a:pPr algn="ctr"/>
            <a:r>
              <a:rPr lang="pl-PL" dirty="0"/>
              <a:t>Problem ze ścieżkami plików</a:t>
            </a:r>
            <a:br>
              <a:rPr lang="pl-PL" dirty="0"/>
            </a:br>
            <a:r>
              <a:rPr lang="pl-PL" dirty="0"/>
              <a:t>Rozwiązanie: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38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C30E-347A-A748-85E5-7FB665C4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Open Source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A08331-1C9B-C0D3-B6D6-EDC5755E4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7235" y="1690688"/>
            <a:ext cx="7486650" cy="4219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BEF840-E223-C56B-229B-B8DD75C1266C}"/>
              </a:ext>
            </a:extLst>
          </p:cNvPr>
          <p:cNvSpPr txBox="1"/>
          <p:nvPr/>
        </p:nvSpPr>
        <p:spPr>
          <a:xfrm>
            <a:off x="169926" y="1674674"/>
            <a:ext cx="433197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 err="1"/>
              <a:t>Kivy</a:t>
            </a:r>
            <a:r>
              <a:rPr lang="pl-PL" sz="2400" dirty="0"/>
              <a:t> jest projektem open-</a:t>
            </a:r>
            <a:r>
              <a:rPr lang="pl-PL" sz="2400" dirty="0" err="1"/>
              <a:t>source</a:t>
            </a:r>
            <a:r>
              <a:rPr lang="pl-PL" sz="2400" dirty="0"/>
              <a:t>, co oznacza, że jest dostępny za darmo do użytku i modyfikacji. To otwiera drzwi dla społeczności deweloperów do współpracy, dzielenia się pomysłami i rozwiązywania problemów.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3718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1B8E6-0A50-54D8-0CB5-364260D3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l-PL" sz="4400" dirty="0"/>
              <a:t>Obsługa wielu interfejsów użytkownika</a:t>
            </a:r>
            <a:endParaRPr lang="en-US" dirty="0"/>
          </a:p>
        </p:txBody>
      </p:sp>
      <p:sp>
        <p:nvSpPr>
          <p:cNvPr id="5" name="AutoShape 4" descr="Era dotykowego interfejsu">
            <a:extLst>
              <a:ext uri="{FF2B5EF4-FFF2-40B4-BE49-F238E27FC236}">
                <a16:creationId xmlns:a16="http://schemas.microsoft.com/office/drawing/2014/main" id="{448FA986-F891-E49A-3B49-48C094BB65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4632" y="-2182368"/>
            <a:ext cx="5763768" cy="576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3CD553-692E-B6A8-F551-23B8611E4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683" y="1762782"/>
            <a:ext cx="6912117" cy="43200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BBF813-2153-35CE-767C-50D427A1D98E}"/>
              </a:ext>
            </a:extLst>
          </p:cNvPr>
          <p:cNvSpPr txBox="1"/>
          <p:nvPr/>
        </p:nvSpPr>
        <p:spPr>
          <a:xfrm>
            <a:off x="317739" y="1762782"/>
            <a:ext cx="397079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 err="1"/>
              <a:t>Kivy</a:t>
            </a:r>
            <a:r>
              <a:rPr lang="pl-PL" sz="2400" dirty="0"/>
              <a:t> oferuje elastyczność w projektowaniu interfejsów użytkownika, co pozwala tworzyć aplikacje zgodne z różnymi urządzeniami i ich specyfikacjami. Można tworzyć interfejsy dotykowe, interfejsy z klawiaturą, obsługiwać gesty i wiele więcej.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4545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35EDD-2C04-9AC2-11BD-81FABE200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Język</a:t>
            </a: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Python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EAD83B-3E22-5B67-52F0-4E7690615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4664" y="1671542"/>
            <a:ext cx="4821333" cy="4821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326F31-E707-0C24-CF80-A3AA3F384A35}"/>
              </a:ext>
            </a:extLst>
          </p:cNvPr>
          <p:cNvSpPr txBox="1"/>
          <p:nvPr/>
        </p:nvSpPr>
        <p:spPr>
          <a:xfrm>
            <a:off x="185166" y="2024164"/>
            <a:ext cx="565785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 err="1"/>
              <a:t>Kivy</a:t>
            </a:r>
            <a:r>
              <a:rPr lang="pl-PL" sz="3200" dirty="0"/>
              <a:t> jest oparty na języku </a:t>
            </a:r>
            <a:r>
              <a:rPr lang="pl-PL" sz="3200" dirty="0" err="1"/>
              <a:t>Python</a:t>
            </a:r>
            <a:r>
              <a:rPr lang="pl-PL" sz="3200" dirty="0"/>
              <a:t>, który jest popularny i stosunkowo łatwy do nauki. Dzięki temu nawet osoby bez doświadczenia w programowaniu mogą szybko rozpocząć tworzenie aplikacji.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50658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C30A2-BA68-EDDB-3E1F-B2D43B1A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i="0" dirty="0">
                <a:solidFill>
                  <a:srgbClr val="ECECEC"/>
                </a:solidFill>
                <a:effectLst/>
                <a:latin typeface="Söhne"/>
              </a:rPr>
              <a:t>Szybkość i wydajność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15787-03A2-7020-77B8-F0611AD8F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256" y="1560449"/>
            <a:ext cx="5257800" cy="4351338"/>
          </a:xfrm>
        </p:spPr>
        <p:txBody>
          <a:bodyPr/>
          <a:lstStyle/>
          <a:p>
            <a:r>
              <a:rPr lang="pl-PL" b="0" i="0" dirty="0">
                <a:solidFill>
                  <a:srgbClr val="ECECEC"/>
                </a:solidFill>
                <a:effectLst/>
                <a:latin typeface="Söhne"/>
              </a:rPr>
              <a:t>Pomimo korzystania z </a:t>
            </a:r>
            <a:r>
              <a:rPr lang="pl-PL" b="0" i="0" dirty="0" err="1">
                <a:solidFill>
                  <a:srgbClr val="ECECEC"/>
                </a:solidFill>
                <a:effectLst/>
                <a:latin typeface="Söhne"/>
              </a:rPr>
              <a:t>Pythona</a:t>
            </a:r>
            <a:r>
              <a:rPr lang="pl-PL" b="0" i="0" dirty="0">
                <a:solidFill>
                  <a:srgbClr val="ECECEC"/>
                </a:solidFill>
                <a:effectLst/>
                <a:latin typeface="Söhne"/>
              </a:rPr>
              <a:t>, który jest językiem interpretowanym, </a:t>
            </a:r>
            <a:r>
              <a:rPr lang="pl-PL" b="0" i="0" dirty="0" err="1">
                <a:solidFill>
                  <a:srgbClr val="ECECEC"/>
                </a:solidFill>
                <a:effectLst/>
                <a:latin typeface="Söhne"/>
              </a:rPr>
              <a:t>Kivy</a:t>
            </a:r>
            <a:r>
              <a:rPr lang="pl-PL" b="0" i="0" dirty="0">
                <a:solidFill>
                  <a:srgbClr val="ECECEC"/>
                </a:solidFill>
                <a:effectLst/>
                <a:latin typeface="Söhne"/>
              </a:rPr>
              <a:t> oferuje przyzwoitą wydajność. Dzięki swojej architekturze oraz wykorzystaniu języka </a:t>
            </a:r>
            <a:r>
              <a:rPr lang="pl-PL" b="0" i="0" dirty="0" err="1">
                <a:solidFill>
                  <a:srgbClr val="ECECEC"/>
                </a:solidFill>
                <a:effectLst/>
                <a:latin typeface="Söhne"/>
              </a:rPr>
              <a:t>Cython</a:t>
            </a:r>
            <a:r>
              <a:rPr lang="pl-PL" b="0" i="0" dirty="0">
                <a:solidFill>
                  <a:srgbClr val="ECECEC"/>
                </a:solidFill>
                <a:effectLst/>
                <a:latin typeface="Söhne"/>
              </a:rPr>
              <a:t> do niektórych operacji, aplikacje stworzone w </a:t>
            </a:r>
            <a:r>
              <a:rPr lang="pl-PL" b="0" i="0" dirty="0" err="1">
                <a:solidFill>
                  <a:srgbClr val="ECECEC"/>
                </a:solidFill>
                <a:effectLst/>
                <a:latin typeface="Söhne"/>
              </a:rPr>
              <a:t>Kivy</a:t>
            </a:r>
            <a:r>
              <a:rPr lang="pl-PL" b="0" i="0" dirty="0">
                <a:solidFill>
                  <a:srgbClr val="ECECEC"/>
                </a:solidFill>
                <a:effectLst/>
                <a:latin typeface="Söhne"/>
              </a:rPr>
              <a:t> mogą działać płynnie nawet na starszych urządzeniach.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883AF-6D3F-01DB-43FD-8A14C7E66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26" y="1750124"/>
            <a:ext cx="5933356" cy="39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6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62D0B-9049-4402-7822-E98430191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/>
              <a:t>Jak się odnaleźć w plikach .</a:t>
            </a:r>
            <a:r>
              <a:rPr lang="pl-PL" dirty="0" err="1"/>
              <a:t>kv</a:t>
            </a:r>
            <a:r>
              <a:rPr lang="pl-PL" dirty="0"/>
              <a:t> i czy są one pomocne?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D1C16D-BC39-8323-9435-E27781052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80" t="13054" r="3477" b="33760"/>
          <a:stretch/>
        </p:blipFill>
        <p:spPr>
          <a:xfrm>
            <a:off x="841248" y="1325563"/>
            <a:ext cx="4352544" cy="3631967"/>
          </a:xfr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157F3EAC-3F58-BD18-D0B1-8A57C9EF6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7024" y="765936"/>
            <a:ext cx="4910328" cy="584775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#:import Window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kivy.core.window.Window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&lt;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MainScreen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&gt;: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FloatLayout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Video: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source: 'galactic.avi'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state: 'play'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options: {'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eos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': 'loop'}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allow_stretch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True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keep_ratio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False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size_hint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1, 1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pos_hint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{'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center_x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': 0.5, 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center_y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': 0.5}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Image: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source: 'logo2.png'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size_hint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0.5, 0.5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pos_hint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{'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center_x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': 0.5, 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center_y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': 0.7}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MyButton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text: 'My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flashcards'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size_hint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0.6, 0.1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pos_hint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{'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center_x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': 0.5, 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center_y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': 0.4}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background_color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0, 0, 0, 0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font_size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min(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self.height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* 0.4,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self.width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* 0.09)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canvas.before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Color: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rgba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self.bgc_my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RoundedRectangle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    size: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self.size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    pos: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self.pos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    radius: [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self.height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/ 2.2, ]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on_press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self.bgc_my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self.background_down_color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on_release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self.bgc_my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[156/255, 235/255, 189/255, 1]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app.change_screen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('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my_flashcards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')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202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EB30-48DC-9107-55A1-E8D02F90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16152"/>
          </a:xfrm>
        </p:spPr>
        <p:txBody>
          <a:bodyPr/>
          <a:lstStyle/>
          <a:p>
            <a:r>
              <a:rPr lang="pl-PL" dirty="0"/>
              <a:t>Jak to wygląda w praktyce?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95ABB6A-DD2A-B575-15FD-B0ED468A99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1341062"/>
            <a:ext cx="6821424" cy="535531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from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kivy.app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App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from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kivy.uix.button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Button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from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kivy.properties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ListProperty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darken_color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(color, amount=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0.8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"""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Zmniejsza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jasność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koloru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o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podany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procent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(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domyślnie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o 20%). """</a:t>
            </a:r>
            <a:b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</a:b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5F826B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max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c * amount)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color[:-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]] + [color[-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]]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MyButton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(Button):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bgc_create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ListProperty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173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216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230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bgc_import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ListProperty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105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180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bgc_my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ListProperty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156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235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189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bgc_edit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ListProperty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147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112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219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bgc_import_f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ListProperty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0.25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0.8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bgc_homeback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ListProperty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bgc_create_folder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ListProperty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0.25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0.8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bgc_create_flash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ListProperty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0.25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0.8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background_down_color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ListProperty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darken_color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173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216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230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255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0.75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Tutaj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ciemniejszy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o 50%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9E072-7073-CE22-F8CB-07B8EBB06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939" y="837610"/>
            <a:ext cx="4913802" cy="585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39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</TotalTime>
  <Words>1813</Words>
  <Application>Microsoft Office PowerPoint</Application>
  <PresentationFormat>Panoramiczny</PresentationFormat>
  <Paragraphs>56</Paragraphs>
  <Slides>20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20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JetBrains Mono</vt:lpstr>
      <vt:lpstr>Roboto</vt:lpstr>
      <vt:lpstr>Söhne</vt:lpstr>
      <vt:lpstr>Office Theme</vt:lpstr>
      <vt:lpstr>1_Office Theme</vt:lpstr>
      <vt:lpstr>Framework Kivy Dlaczego Kivy?</vt:lpstr>
      <vt:lpstr>Krzyżowa platformowość</vt:lpstr>
      <vt:lpstr>Problem ze ścieżkami plików Rozwiązanie:</vt:lpstr>
      <vt:lpstr>Open Source</vt:lpstr>
      <vt:lpstr>Obsługa wielu interfejsów użytkownika</vt:lpstr>
      <vt:lpstr>Język Python</vt:lpstr>
      <vt:lpstr>Szybkość i wydajność</vt:lpstr>
      <vt:lpstr>Jak się odnaleźć w plikach .kv i czy są one pomocne?</vt:lpstr>
      <vt:lpstr>Jak to wygląda w praktyce?</vt:lpstr>
      <vt:lpstr>Baza pod działanie aplikacji</vt:lpstr>
      <vt:lpstr>Jak korzystać ze screen-managera?</vt:lpstr>
      <vt:lpstr>Co to jest chmura ? </vt:lpstr>
      <vt:lpstr>Jak działa chmura ? </vt:lpstr>
      <vt:lpstr>Czym jest AWS (Amazon Web Services)?</vt:lpstr>
      <vt:lpstr>Jak zacząć z AWS</vt:lpstr>
      <vt:lpstr>Omówienie usług z AWS Free Tier na naszym przykładzie </vt:lpstr>
      <vt:lpstr>Prezentacja programu PowerPoint</vt:lpstr>
      <vt:lpstr>AWS S3 </vt:lpstr>
      <vt:lpstr>Co to jest Bucket w S3 ? </vt:lpstr>
      <vt:lpstr>Teraz przejdziemy do pokazania i omówienia naszej aplikacji do tworzenia fiszek ‚Flanki’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Framework Kivy Dlaczego Kivy?</dc:title>
  <dc:creator>Piotr Ziobrowski</dc:creator>
  <cp:lastModifiedBy>Jakub Krzyszczuk</cp:lastModifiedBy>
  <cp:revision>6</cp:revision>
  <dcterms:created xsi:type="dcterms:W3CDTF">2024-04-16T17:37:24Z</dcterms:created>
  <dcterms:modified xsi:type="dcterms:W3CDTF">2024-04-16T19:22:47Z</dcterms:modified>
</cp:coreProperties>
</file>